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9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98C40-21E5-4D79-8C8C-633922323642}" type="datetimeFigureOut">
              <a:rPr lang="ko-KR" altLang="en-US" smtClean="0"/>
              <a:t>2020-03-05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D2445-2CD5-46D3-915B-21CAEB1EDE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357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87746" y="6392102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565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34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223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5168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828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1575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555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765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960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253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1402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6"/>
          <p:cNvSpPr>
            <a:spLocks noGrp="1"/>
          </p:cNvSpPr>
          <p:nvPr>
            <p:ph type="sldNum" sz="quarter" idx="4"/>
          </p:nvPr>
        </p:nvSpPr>
        <p:spPr>
          <a:xfrm>
            <a:off x="8476734" y="6489497"/>
            <a:ext cx="604248" cy="298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880DC-A4F7-4D58-BBC1-B093F7E7C00C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277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6F4E-14B5-4281-8A2B-6F29722CC4BC}" type="slidenum">
              <a:rPr lang="ko-KR" altLang="en-US" smtClean="0"/>
              <a:t>1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3079" y="503139"/>
            <a:ext cx="839153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R"/>
            </a:pPr>
            <a:r>
              <a:rPr lang="ko-KR" altLang="en-US" sz="1400" dirty="0" smtClean="0"/>
              <a:t>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패스워드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5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회 불일치 시 인트라넷 계정이 잠김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smtClean="0">
                <a:solidFill>
                  <a:srgbClr val="FF0000"/>
                </a:solidFill>
              </a:rPr>
              <a:t>해당 계정 사용불가 처리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 → 계정 초기화 후 사용가능</a:t>
            </a:r>
            <a:endParaRPr lang="en-US" altLang="ko-KR" sz="1400" b="1" dirty="0" smtClean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ko-KR" altLang="en-US" sz="1400" dirty="0" err="1" smtClean="0"/>
              <a:t>안산대학교</a:t>
            </a:r>
            <a:r>
              <a:rPr lang="ko-KR" altLang="en-US" sz="1400" dirty="0" smtClean="0"/>
              <a:t> 통합 인트라넷 접속</a:t>
            </a:r>
            <a:r>
              <a:rPr lang="en-US" altLang="ko-KR" sz="1400" dirty="0" smtClean="0"/>
              <a:t>(ea.ansan.ac.kr)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US" altLang="ko-KR" sz="1400" dirty="0" smtClean="0"/>
              <a:t>“</a:t>
            </a:r>
            <a:r>
              <a:rPr lang="ko-KR" altLang="en-US" sz="1400" dirty="0" smtClean="0"/>
              <a:t>계정 초기화</a:t>
            </a:r>
            <a:r>
              <a:rPr lang="en-US" altLang="ko-KR" sz="1400" dirty="0" smtClean="0"/>
              <a:t>“ </a:t>
            </a:r>
            <a:r>
              <a:rPr lang="ko-KR" altLang="en-US" sz="1400" dirty="0" smtClean="0"/>
              <a:t>클릭</a:t>
            </a:r>
            <a:r>
              <a:rPr lang="en-US" altLang="ko-KR" sz="1400" dirty="0" smtClean="0"/>
              <a:t>!</a:t>
            </a:r>
          </a:p>
          <a:p>
            <a:pPr>
              <a:lnSpc>
                <a:spcPct val="150000"/>
              </a:lnSpc>
            </a:pPr>
            <a:r>
              <a:rPr lang="en-US" altLang="ko-KR" sz="1400" b="1" dirty="0" smtClean="0"/>
              <a:t>※ </a:t>
            </a:r>
            <a:r>
              <a:rPr lang="ko-KR" altLang="en-US" sz="1400" b="1" dirty="0" smtClean="0"/>
              <a:t>패스워드 </a:t>
            </a:r>
            <a:r>
              <a:rPr lang="en-US" altLang="ko-KR" sz="1400" b="1" dirty="0" smtClean="0"/>
              <a:t>5</a:t>
            </a:r>
            <a:r>
              <a:rPr lang="ko-KR" altLang="en-US" sz="1400" b="1" dirty="0" smtClean="0"/>
              <a:t>회 불일치 시 해당사용자에게 안내 </a:t>
            </a:r>
            <a:r>
              <a:rPr lang="en-US" altLang="ko-KR" sz="1400" b="1" dirty="0" smtClean="0"/>
              <a:t>SMS </a:t>
            </a:r>
            <a:r>
              <a:rPr lang="ko-KR" altLang="en-US" sz="1400" b="1" dirty="0" smtClean="0"/>
              <a:t>발송</a:t>
            </a:r>
            <a:endParaRPr lang="en-US" altLang="ko-KR" sz="1400" b="1" dirty="0" smtClean="0"/>
          </a:p>
          <a:p>
            <a:pPr>
              <a:lnSpc>
                <a:spcPct val="150000"/>
              </a:lnSpc>
            </a:pPr>
            <a:endParaRPr lang="en-US" altLang="ko-KR" sz="1400" dirty="0" smtClean="0"/>
          </a:p>
        </p:txBody>
      </p:sp>
      <p:grpSp>
        <p:nvGrpSpPr>
          <p:cNvPr id="11" name="그룹 10"/>
          <p:cNvGrpSpPr/>
          <p:nvPr/>
        </p:nvGrpSpPr>
        <p:grpSpPr>
          <a:xfrm>
            <a:off x="352022" y="1890616"/>
            <a:ext cx="6697171" cy="4690199"/>
            <a:chOff x="684531" y="1266742"/>
            <a:chExt cx="7759337" cy="5443450"/>
          </a:xfrm>
        </p:grpSpPr>
        <p:pic>
          <p:nvPicPr>
            <p:cNvPr id="7" name="그림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531" y="1266742"/>
              <a:ext cx="7759337" cy="544345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직사각형 8"/>
            <p:cNvSpPr/>
            <p:nvPr/>
          </p:nvSpPr>
          <p:spPr>
            <a:xfrm>
              <a:off x="3226699" y="6083797"/>
              <a:ext cx="1028542" cy="279400"/>
            </a:xfrm>
            <a:prstGeom prst="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1" hangingPunct="1">
                <a:defRPr/>
              </a:pPr>
              <a:endParaRPr lang="ko-KR" alt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74172" y="113208"/>
            <a:ext cx="4817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latin typeface="+mj-ea"/>
                <a:ea typeface="+mj-ea"/>
              </a:rPr>
              <a:t>◎ </a:t>
            </a:r>
            <a:r>
              <a:rPr lang="ko-KR" altLang="en-US" b="1" dirty="0" err="1" smtClean="0">
                <a:latin typeface="+mj-ea"/>
                <a:ea typeface="+mj-ea"/>
              </a:rPr>
              <a:t>안산대학교</a:t>
            </a:r>
            <a:r>
              <a:rPr lang="ko-KR" altLang="en-US" b="1" dirty="0" smtClean="0">
                <a:latin typeface="+mj-ea"/>
                <a:ea typeface="+mj-ea"/>
              </a:rPr>
              <a:t> 통합 인트라넷 계정 초기화</a:t>
            </a:r>
            <a:r>
              <a:rPr lang="en-US" altLang="ko-KR" b="1" dirty="0" smtClean="0">
                <a:latin typeface="+mj-ea"/>
                <a:ea typeface="+mj-ea"/>
              </a:rPr>
              <a:t>(1)</a:t>
            </a:r>
          </a:p>
        </p:txBody>
      </p:sp>
      <p:pic>
        <p:nvPicPr>
          <p:cNvPr id="13" name="그림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391" y="1403946"/>
            <a:ext cx="2643187" cy="1120775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566" y="2727921"/>
            <a:ext cx="2654300" cy="1131888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그림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390" y="5583835"/>
            <a:ext cx="2663826" cy="1013112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307003" y="1330921"/>
            <a:ext cx="1403350" cy="2540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o-KR" altLang="en-US" sz="1050" b="1" dirty="0"/>
              <a:t>로그인 </a:t>
            </a:r>
            <a:r>
              <a:rPr lang="en-US" altLang="ko-KR" sz="1050" b="1" dirty="0"/>
              <a:t>1</a:t>
            </a:r>
            <a:r>
              <a:rPr lang="ko-KR" altLang="en-US" sz="1050" b="1" dirty="0"/>
              <a:t>회 실패</a:t>
            </a:r>
            <a:endParaRPr lang="ko-KR" altLang="en-US" sz="105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333991" y="2640609"/>
            <a:ext cx="1403350" cy="2540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o-KR" altLang="en-US" sz="1050" b="1" dirty="0"/>
              <a:t>로그인 </a:t>
            </a:r>
            <a:r>
              <a:rPr lang="en-US" altLang="ko-KR" sz="1050" b="1" dirty="0"/>
              <a:t>5</a:t>
            </a:r>
            <a:r>
              <a:rPr lang="ko-KR" altLang="en-US" sz="1050" b="1" dirty="0"/>
              <a:t>회 실패</a:t>
            </a:r>
            <a:endParaRPr lang="ko-KR" altLang="en-US" sz="105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241916" y="5469534"/>
            <a:ext cx="1474787" cy="2540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o-KR" altLang="en-US" sz="1050" b="1" dirty="0"/>
              <a:t>로그인 실패 </a:t>
            </a:r>
            <a:r>
              <a:rPr lang="en-US" altLang="ko-KR" sz="1050" b="1" dirty="0"/>
              <a:t>5</a:t>
            </a:r>
            <a:r>
              <a:rPr lang="ko-KR" altLang="en-US" sz="1050" b="1" dirty="0"/>
              <a:t>회 이상</a:t>
            </a:r>
            <a:endParaRPr lang="ko-KR" altLang="en-US" sz="1050" b="1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390" y="3974110"/>
            <a:ext cx="2663825" cy="1422616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7338292" y="3930034"/>
            <a:ext cx="1403350" cy="2540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ko-KR" sz="1050" b="1" dirty="0"/>
              <a:t>SMS </a:t>
            </a:r>
            <a:r>
              <a:rPr lang="ko-KR" altLang="en-US" sz="1050" b="1" dirty="0"/>
              <a:t>발송</a:t>
            </a:r>
            <a:endParaRPr lang="ko-KR" altLang="en-US" sz="1050" b="1" dirty="0"/>
          </a:p>
        </p:txBody>
      </p:sp>
    </p:spTree>
    <p:extLst>
      <p:ext uri="{BB962C8B-B14F-4D97-AF65-F5344CB8AC3E}">
        <p14:creationId xmlns:p14="http://schemas.microsoft.com/office/powerpoint/2010/main" val="53294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6F4E-14B5-4281-8A2B-6F29722CC4BC}" type="slidenum">
              <a:rPr lang="ko-KR" altLang="en-US" smtClean="0"/>
              <a:t>2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3079" y="528078"/>
            <a:ext cx="85420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R"/>
            </a:pPr>
            <a:r>
              <a:rPr lang="ko-KR" altLang="en-US" sz="1400" dirty="0" smtClean="0"/>
              <a:t>사용 불가 처리된 </a:t>
            </a:r>
            <a:r>
              <a:rPr lang="en-US" altLang="ko-KR" sz="1400" dirty="0" smtClean="0"/>
              <a:t>ID </a:t>
            </a:r>
            <a:r>
              <a:rPr lang="ko-KR" altLang="en-US" sz="1400" dirty="0" smtClean="0"/>
              <a:t>입력</a:t>
            </a:r>
            <a:endParaRPr lang="en-US" altLang="ko-KR" sz="1400" dirty="0" smtClean="0"/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ko-KR" altLang="en-US" sz="1400" dirty="0" smtClean="0"/>
              <a:t>구분 선택 후 본인확인 방법 선택</a:t>
            </a:r>
            <a:endParaRPr lang="en-US" altLang="ko-KR" sz="1400" dirty="0" smtClean="0"/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US" altLang="ko-KR" sz="1400" dirty="0"/>
              <a:t> </a:t>
            </a:r>
            <a:r>
              <a:rPr lang="ko-KR" altLang="en-US" sz="1400" b="1" dirty="0" smtClean="0"/>
              <a:t>휴대폰 </a:t>
            </a:r>
            <a:r>
              <a:rPr lang="ko-KR" altLang="en-US" sz="1400" b="1" dirty="0"/>
              <a:t>인증 </a:t>
            </a:r>
            <a:r>
              <a:rPr lang="ko-KR" altLang="en-US" sz="1400" dirty="0"/>
              <a:t>→ </a:t>
            </a:r>
            <a:r>
              <a:rPr lang="ko-KR" altLang="en-US" sz="1400" b="1" dirty="0">
                <a:solidFill>
                  <a:srgbClr val="FF0000"/>
                </a:solidFill>
              </a:rPr>
              <a:t>학생 본인 명의 휴대폰</a:t>
            </a:r>
            <a:r>
              <a:rPr lang="ko-KR" altLang="en-US" sz="1400" dirty="0"/>
              <a:t>만 인증 가능</a:t>
            </a:r>
            <a:r>
              <a:rPr lang="en-US" altLang="ko-KR" sz="1300" dirty="0" smtClean="0"/>
              <a:t>!(</a:t>
            </a:r>
            <a:r>
              <a:rPr lang="ko-KR" altLang="en-US" sz="1300" dirty="0"/>
              <a:t>본인명의 휴대폰이 없는 경우 </a:t>
            </a:r>
            <a:r>
              <a:rPr lang="en-US" altLang="ko-KR" sz="1300" dirty="0" smtClean="0"/>
              <a:t>I-PIN/</a:t>
            </a:r>
            <a:r>
              <a:rPr lang="ko-KR" altLang="en-US" sz="1300" dirty="0" smtClean="0"/>
              <a:t>이메일 인증 </a:t>
            </a:r>
            <a:r>
              <a:rPr lang="ko-KR" altLang="en-US" sz="1300" dirty="0"/>
              <a:t>활용</a:t>
            </a:r>
            <a:r>
              <a:rPr lang="en-US" altLang="ko-KR" sz="1300" dirty="0"/>
              <a:t>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US" altLang="ko-KR" sz="1400" dirty="0"/>
              <a:t> </a:t>
            </a:r>
            <a:r>
              <a:rPr lang="en-US" altLang="ko-KR" sz="1400" b="1" dirty="0"/>
              <a:t>I-PIN </a:t>
            </a:r>
            <a:r>
              <a:rPr lang="ko-KR" altLang="en-US" sz="1400" b="1" dirty="0"/>
              <a:t>인증 </a:t>
            </a:r>
            <a:r>
              <a:rPr lang="ko-KR" altLang="en-US" sz="1400" dirty="0"/>
              <a:t>→ </a:t>
            </a:r>
            <a:r>
              <a:rPr lang="ko-KR" altLang="en-US" sz="1400" b="1" dirty="0">
                <a:solidFill>
                  <a:srgbClr val="FF0000"/>
                </a:solidFill>
              </a:rPr>
              <a:t>범용 공인 인증서</a:t>
            </a:r>
            <a:r>
              <a:rPr lang="ko-KR" altLang="en-US" sz="1400" dirty="0"/>
              <a:t>를 이용하여 </a:t>
            </a:r>
            <a:r>
              <a:rPr lang="en-US" altLang="ko-KR" sz="1400" dirty="0"/>
              <a:t>I-PIN </a:t>
            </a:r>
            <a:r>
              <a:rPr lang="ko-KR" altLang="en-US" sz="1400" dirty="0"/>
              <a:t>발급 후 본인인증 </a:t>
            </a:r>
            <a:r>
              <a:rPr lang="ko-KR" altLang="en-US" sz="1400" dirty="0" smtClean="0"/>
              <a:t>처리</a:t>
            </a:r>
            <a:endParaRPr lang="en-US" altLang="ko-KR" sz="1400" dirty="0" smtClean="0"/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US" altLang="ko-KR" sz="1400" dirty="0"/>
              <a:t> </a:t>
            </a:r>
            <a:r>
              <a:rPr lang="ko-KR" altLang="en-US" sz="1400" dirty="0" smtClean="0"/>
              <a:t>이메일 인증 →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회원가입 시 입력한 이메일 주소</a:t>
            </a:r>
            <a:r>
              <a:rPr lang="ko-KR" altLang="en-US" sz="1400" dirty="0" smtClean="0"/>
              <a:t>로 계정 초기화 인증 메일 발송</a:t>
            </a:r>
            <a:endParaRPr lang="en-US" altLang="ko-KR" sz="1400" dirty="0"/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※ </a:t>
            </a:r>
            <a:r>
              <a:rPr lang="ko-KR" altLang="en-US" sz="14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범용 공인 인증서 란</a:t>
            </a:r>
            <a:r>
              <a:rPr lang="en-US" altLang="ko-KR" sz="14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latin typeface="+mn-ea"/>
              </a:rPr>
              <a:t>     </a:t>
            </a:r>
            <a:r>
              <a:rPr lang="ko-KR" altLang="en-US" sz="1400" dirty="0">
                <a:latin typeface="+mn-ea"/>
              </a:rPr>
              <a:t>금융거래를 포함하여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일반 전자거래의 모든 분야에서 사용 가능한 인증서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 err="1">
                <a:latin typeface="+mn-ea"/>
              </a:rPr>
              <a:t>유료발급</a:t>
            </a:r>
            <a:r>
              <a:rPr lang="en-US" altLang="ko-KR" sz="1400" dirty="0">
                <a:latin typeface="+mn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     </a:t>
            </a:r>
            <a:r>
              <a:rPr lang="ko-KR" altLang="en-US" sz="1400" b="1" dirty="0">
                <a:solidFill>
                  <a:srgbClr val="FF0000"/>
                </a:solidFill>
                <a:latin typeface="+mn-ea"/>
              </a:rPr>
              <a:t>거래중인 은행</a:t>
            </a: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sz="1400" b="1" dirty="0">
                <a:solidFill>
                  <a:srgbClr val="FF0000"/>
                </a:solidFill>
                <a:latin typeface="+mn-ea"/>
              </a:rPr>
              <a:t>또는 금융기관</a:t>
            </a: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)</a:t>
            </a:r>
            <a:r>
              <a:rPr lang="ko-KR" altLang="en-US" sz="1400" b="1" dirty="0">
                <a:solidFill>
                  <a:srgbClr val="FF0000"/>
                </a:solidFill>
                <a:latin typeface="+mn-ea"/>
              </a:rPr>
              <a:t>의 인터넷 뱅킹의 </a:t>
            </a:r>
            <a:r>
              <a:rPr lang="ko-KR" altLang="en-US" sz="1400" b="1" dirty="0" err="1">
                <a:solidFill>
                  <a:srgbClr val="FF0000"/>
                </a:solidFill>
                <a:latin typeface="+mn-ea"/>
              </a:rPr>
              <a:t>인증센터를</a:t>
            </a:r>
            <a:r>
              <a:rPr lang="ko-KR" altLang="en-US" sz="1400" b="1" dirty="0">
                <a:solidFill>
                  <a:srgbClr val="FF0000"/>
                </a:solidFill>
                <a:latin typeface="+mn-ea"/>
              </a:rPr>
              <a:t> 통해 발급 </a:t>
            </a:r>
            <a:r>
              <a:rPr lang="ko-KR" altLang="en-US" sz="1400" b="1" dirty="0" smtClean="0">
                <a:solidFill>
                  <a:srgbClr val="FF0000"/>
                </a:solidFill>
                <a:latin typeface="+mn-ea"/>
              </a:rPr>
              <a:t>가능</a:t>
            </a:r>
            <a:r>
              <a:rPr lang="en-US" altLang="ko-KR" sz="1400" b="1" dirty="0" smtClean="0">
                <a:solidFill>
                  <a:srgbClr val="FF0000"/>
                </a:solidFill>
                <a:latin typeface="+mn-ea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4172" y="113208"/>
            <a:ext cx="4817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latin typeface="+mj-ea"/>
                <a:ea typeface="+mj-ea"/>
              </a:rPr>
              <a:t>◎ </a:t>
            </a:r>
            <a:r>
              <a:rPr lang="ko-KR" altLang="en-US" b="1" dirty="0" err="1" smtClean="0">
                <a:latin typeface="+mj-ea"/>
                <a:ea typeface="+mj-ea"/>
              </a:rPr>
              <a:t>안산대학교</a:t>
            </a:r>
            <a:r>
              <a:rPr lang="ko-KR" altLang="en-US" b="1" dirty="0" smtClean="0">
                <a:latin typeface="+mj-ea"/>
                <a:ea typeface="+mj-ea"/>
              </a:rPr>
              <a:t> 통합 인트라넷 </a:t>
            </a:r>
            <a:r>
              <a:rPr lang="ko-KR" altLang="en-US" b="1" dirty="0">
                <a:latin typeface="+mj-ea"/>
              </a:rPr>
              <a:t>계정 초기화</a:t>
            </a:r>
            <a:r>
              <a:rPr lang="en-US" altLang="ko-KR" b="1" dirty="0" smtClean="0">
                <a:latin typeface="+mj-ea"/>
                <a:ea typeface="+mj-ea"/>
              </a:rPr>
              <a:t>(2)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724" y="3372981"/>
            <a:ext cx="5668166" cy="201958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4" name="직사각형 33"/>
          <p:cNvSpPr/>
          <p:nvPr/>
        </p:nvSpPr>
        <p:spPr>
          <a:xfrm>
            <a:off x="2845454" y="4437812"/>
            <a:ext cx="1402350" cy="240737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  <p:sp>
        <p:nvSpPr>
          <p:cNvPr id="35" name="직사각형 34"/>
          <p:cNvSpPr/>
          <p:nvPr/>
        </p:nvSpPr>
        <p:spPr>
          <a:xfrm>
            <a:off x="2839914" y="4742053"/>
            <a:ext cx="2729613" cy="240737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8346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549" y="2488330"/>
            <a:ext cx="2574996" cy="3281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53" y="2473919"/>
            <a:ext cx="3058933" cy="3292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6F4E-14B5-4281-8A2B-6F29722CC4BC}" type="slidenum">
              <a:rPr lang="ko-KR" altLang="en-US" smtClean="0"/>
              <a:t>3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3079" y="528078"/>
            <a:ext cx="85420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R"/>
            </a:pPr>
            <a:r>
              <a:rPr lang="ko-KR" altLang="en-US" sz="1400" dirty="0" smtClean="0">
                <a:latin typeface="+mn-ea"/>
              </a:rPr>
              <a:t>선택한 인증 수단을 통해 본인인증 처리</a:t>
            </a:r>
            <a:endParaRPr lang="en-US" altLang="ko-KR" sz="14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   ※ </a:t>
            </a:r>
            <a:r>
              <a:rPr lang="ko-KR" altLang="en-US" sz="1400" b="1" dirty="0" smtClean="0">
                <a:latin typeface="+mn-ea"/>
              </a:rPr>
              <a:t>휴대폰 인증 </a:t>
            </a:r>
            <a:r>
              <a:rPr lang="en-US" altLang="ko-KR" sz="1400" b="1" dirty="0" smtClean="0">
                <a:latin typeface="+mn-ea"/>
              </a:rPr>
              <a:t>/ I-PIN </a:t>
            </a:r>
            <a:r>
              <a:rPr lang="ko-KR" altLang="en-US" sz="1400" b="1" dirty="0" smtClean="0">
                <a:latin typeface="+mn-ea"/>
              </a:rPr>
              <a:t>인증 → 인증 완료 시 계정 초기화 메뉴로 이동</a:t>
            </a:r>
            <a:endParaRPr lang="en-US" altLang="ko-KR" sz="1400" b="1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+mn-ea"/>
              </a:rPr>
              <a:t>    </a:t>
            </a:r>
            <a:r>
              <a:rPr lang="en-US" altLang="ko-KR" sz="1400" dirty="0">
                <a:latin typeface="+mn-ea"/>
              </a:rPr>
              <a:t>※ </a:t>
            </a:r>
            <a:r>
              <a:rPr lang="ko-KR" altLang="en-US" sz="1400" b="1" dirty="0" smtClean="0">
                <a:latin typeface="+mn-ea"/>
              </a:rPr>
              <a:t>이메일 인증 → 회원가입 당시 입력된 메일 주소로 계정 초기화 인증 메일 발송 </a:t>
            </a:r>
            <a:endParaRPr lang="en-US" altLang="ko-KR" sz="1400" b="1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latin typeface="+mn-ea"/>
              </a:rPr>
              <a:t> </a:t>
            </a:r>
            <a:r>
              <a:rPr lang="en-US" altLang="ko-KR" sz="1400" b="1" dirty="0" smtClean="0">
                <a:latin typeface="+mn-ea"/>
              </a:rPr>
              <a:t>                       </a:t>
            </a:r>
            <a:r>
              <a:rPr lang="ko-KR" altLang="en-US" sz="1400" b="1" dirty="0" smtClean="0">
                <a:latin typeface="+mn-ea"/>
              </a:rPr>
              <a:t>→ 메일 접속 후 본인인증 메일의 </a:t>
            </a:r>
            <a:r>
              <a:rPr lang="en-US" altLang="ko-KR" sz="1400" b="1" dirty="0" smtClean="0">
                <a:latin typeface="+mn-ea"/>
              </a:rPr>
              <a:t>“</a:t>
            </a:r>
            <a:r>
              <a:rPr lang="ko-KR" altLang="en-US" sz="1400" b="1" dirty="0" smtClean="0">
                <a:latin typeface="+mn-ea"/>
              </a:rPr>
              <a:t>메일 인증 확인</a:t>
            </a:r>
            <a:r>
              <a:rPr lang="en-US" altLang="ko-KR" sz="1400" b="1" dirty="0" smtClean="0">
                <a:latin typeface="+mn-ea"/>
              </a:rPr>
              <a:t>“ </a:t>
            </a:r>
            <a:r>
              <a:rPr lang="ko-KR" altLang="en-US" sz="1400" b="1" dirty="0" smtClean="0">
                <a:latin typeface="+mn-ea"/>
              </a:rPr>
              <a:t>버튼 클릭</a:t>
            </a:r>
            <a:r>
              <a:rPr lang="en-US" altLang="ko-KR" sz="1400" b="1" dirty="0" smtClean="0">
                <a:latin typeface="+mn-ea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latin typeface="+mn-ea"/>
              </a:rPr>
              <a:t> </a:t>
            </a:r>
            <a:r>
              <a:rPr lang="en-US" altLang="ko-KR" sz="1400" b="1" dirty="0" smtClean="0">
                <a:latin typeface="+mn-ea"/>
              </a:rPr>
              <a:t>                       </a:t>
            </a:r>
            <a:r>
              <a:rPr lang="ko-KR" altLang="en-US" sz="1400" b="1" dirty="0" smtClean="0">
                <a:latin typeface="+mn-ea"/>
              </a:rPr>
              <a:t>→ 인증 완료 시 계정 초기화 메뉴로 이동 </a:t>
            </a:r>
            <a:endParaRPr lang="en-US" altLang="ko-KR" sz="1400" b="1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z="1400" dirty="0" smtClean="0">
                <a:latin typeface="+mn-ea"/>
              </a:rPr>
              <a:t> </a:t>
            </a:r>
            <a:endParaRPr lang="en-US" altLang="ko-KR" sz="1400" dirty="0" smtClean="0"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4172" y="113208"/>
            <a:ext cx="4817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latin typeface="+mj-ea"/>
                <a:ea typeface="+mj-ea"/>
              </a:rPr>
              <a:t>◎ </a:t>
            </a:r>
            <a:r>
              <a:rPr lang="ko-KR" altLang="en-US" b="1" dirty="0" err="1" smtClean="0">
                <a:latin typeface="+mj-ea"/>
                <a:ea typeface="+mj-ea"/>
              </a:rPr>
              <a:t>안산대학교</a:t>
            </a:r>
            <a:r>
              <a:rPr lang="ko-KR" altLang="en-US" b="1" dirty="0" smtClean="0">
                <a:latin typeface="+mj-ea"/>
                <a:ea typeface="+mj-ea"/>
              </a:rPr>
              <a:t> 통합 인트라넷 </a:t>
            </a:r>
            <a:r>
              <a:rPr lang="ko-KR" altLang="en-US" b="1" dirty="0">
                <a:latin typeface="+mj-ea"/>
              </a:rPr>
              <a:t>계정 초기화</a:t>
            </a:r>
            <a:r>
              <a:rPr lang="en-US" altLang="ko-KR" b="1" dirty="0" smtClean="0">
                <a:latin typeface="+mj-ea"/>
                <a:ea typeface="+mj-ea"/>
              </a:rPr>
              <a:t>(3)</a:t>
            </a:r>
          </a:p>
        </p:txBody>
      </p:sp>
      <p:pic>
        <p:nvPicPr>
          <p:cNvPr id="9" name="그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72" y="2473919"/>
            <a:ext cx="2124075" cy="18129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그림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72" y="3951881"/>
            <a:ext cx="2124075" cy="18145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33760" y="2465981"/>
            <a:ext cx="1403350" cy="254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o-KR" altLang="en-US" sz="1050" b="1" dirty="0"/>
              <a:t>휴대폰 인증</a:t>
            </a:r>
            <a:endParaRPr lang="ko-KR" altLang="en-US" sz="105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3760" y="3920131"/>
            <a:ext cx="1403350" cy="254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ko-KR" sz="1050" b="1" dirty="0" smtClean="0"/>
              <a:t>I-PIN</a:t>
            </a:r>
            <a:r>
              <a:rPr lang="ko-KR" altLang="en-US" sz="1050" b="1" dirty="0"/>
              <a:t>인증</a:t>
            </a:r>
            <a:endParaRPr lang="ko-KR" altLang="en-US" sz="105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861022" y="2513606"/>
            <a:ext cx="1403350" cy="252413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o-KR" altLang="en-US" sz="1050" b="1" dirty="0" err="1"/>
              <a:t>이메일</a:t>
            </a:r>
            <a:r>
              <a:rPr lang="ko-KR" altLang="en-US" sz="1050" b="1" dirty="0"/>
              <a:t> 인증</a:t>
            </a:r>
            <a:endParaRPr lang="ko-KR" altLang="en-US" sz="105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97922" y="2515194"/>
            <a:ext cx="1403350" cy="254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o-KR" altLang="en-US" sz="1050" b="1" dirty="0"/>
              <a:t>본인인증 </a:t>
            </a:r>
            <a:r>
              <a:rPr lang="ko-KR" altLang="en-US" sz="1050" b="1" dirty="0" err="1"/>
              <a:t>이메일</a:t>
            </a:r>
            <a:r>
              <a:rPr lang="ko-KR" altLang="en-US" sz="1050" b="1" dirty="0"/>
              <a:t> </a:t>
            </a:r>
            <a:endParaRPr lang="ko-KR" altLang="en-US" sz="1050" b="1" dirty="0"/>
          </a:p>
        </p:txBody>
      </p:sp>
    </p:spTree>
    <p:extLst>
      <p:ext uri="{BB962C8B-B14F-4D97-AF65-F5344CB8AC3E}">
        <p14:creationId xmlns:p14="http://schemas.microsoft.com/office/powerpoint/2010/main" val="422488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6F4E-14B5-4281-8A2B-6F29722CC4BC}" type="slidenum">
              <a:rPr lang="ko-KR" altLang="en-US" smtClean="0"/>
              <a:t>4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3079" y="528078"/>
            <a:ext cx="854206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R"/>
            </a:pPr>
            <a:r>
              <a:rPr lang="ko-KR" altLang="en-US" sz="1400" dirty="0" smtClean="0">
                <a:latin typeface="+mn-ea"/>
              </a:rPr>
              <a:t>비밀번호 변경 후 </a:t>
            </a:r>
            <a:r>
              <a:rPr lang="en-US" altLang="ko-KR" sz="1400" dirty="0" smtClean="0">
                <a:latin typeface="+mn-ea"/>
              </a:rPr>
              <a:t>“</a:t>
            </a:r>
            <a:r>
              <a:rPr lang="ko-KR" altLang="en-US" sz="1400" dirty="0" smtClean="0">
                <a:latin typeface="+mn-ea"/>
              </a:rPr>
              <a:t>저장</a:t>
            </a:r>
            <a:r>
              <a:rPr lang="en-US" altLang="ko-KR" sz="1400" dirty="0" smtClean="0">
                <a:latin typeface="+mn-ea"/>
              </a:rPr>
              <a:t>” </a:t>
            </a:r>
            <a:r>
              <a:rPr lang="ko-KR" altLang="en-US" sz="1400" dirty="0" smtClean="0">
                <a:latin typeface="+mn-ea"/>
              </a:rPr>
              <a:t>버튼 클릭</a:t>
            </a:r>
            <a:r>
              <a:rPr lang="en-US" altLang="ko-KR" sz="1400" dirty="0" smtClean="0">
                <a:latin typeface="+mn-ea"/>
              </a:rPr>
              <a:t>!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ko-KR" altLang="en-US" sz="1400" dirty="0" err="1" smtClean="0"/>
              <a:t>안산대학교</a:t>
            </a:r>
            <a:r>
              <a:rPr lang="ko-KR" altLang="en-US" sz="1400" dirty="0" smtClean="0"/>
              <a:t> </a:t>
            </a:r>
            <a:r>
              <a:rPr lang="ko-KR" altLang="en-US" sz="1400" dirty="0"/>
              <a:t>통합 인트라넷 접속</a:t>
            </a:r>
            <a:r>
              <a:rPr lang="en-US" altLang="ko-KR" sz="1400" dirty="0"/>
              <a:t>(ea.ansan.ac.kr</a:t>
            </a:r>
            <a:r>
              <a:rPr lang="en-US" altLang="ko-KR" sz="1400" dirty="0" smtClean="0"/>
              <a:t>) 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ko-KR" altLang="en-US" sz="1400" dirty="0" smtClean="0"/>
              <a:t>변경된 패스워드로 접속</a:t>
            </a:r>
            <a:endParaRPr lang="en-US" altLang="ko-KR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74172" y="113208"/>
            <a:ext cx="4817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latin typeface="+mj-ea"/>
                <a:ea typeface="+mj-ea"/>
              </a:rPr>
              <a:t>◎ </a:t>
            </a:r>
            <a:r>
              <a:rPr lang="ko-KR" altLang="en-US" b="1" dirty="0" err="1" smtClean="0">
                <a:latin typeface="+mj-ea"/>
                <a:ea typeface="+mj-ea"/>
              </a:rPr>
              <a:t>안산대학교</a:t>
            </a:r>
            <a:r>
              <a:rPr lang="ko-KR" altLang="en-US" b="1" dirty="0" smtClean="0">
                <a:latin typeface="+mj-ea"/>
                <a:ea typeface="+mj-ea"/>
              </a:rPr>
              <a:t> 통합 인트라넷 </a:t>
            </a:r>
            <a:r>
              <a:rPr lang="ko-KR" altLang="en-US" b="1" dirty="0">
                <a:latin typeface="+mj-ea"/>
              </a:rPr>
              <a:t>계정 초기화</a:t>
            </a:r>
            <a:r>
              <a:rPr lang="en-US" altLang="ko-KR" b="1" dirty="0" smtClean="0">
                <a:latin typeface="+mj-ea"/>
                <a:ea typeface="+mj-ea"/>
              </a:rPr>
              <a:t>(4)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649" y="1700558"/>
            <a:ext cx="4743450" cy="41052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" name="직사각형 14"/>
          <p:cNvSpPr/>
          <p:nvPr/>
        </p:nvSpPr>
        <p:spPr>
          <a:xfrm>
            <a:off x="2582844" y="3629899"/>
            <a:ext cx="2745614" cy="609592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3906981" y="5157263"/>
            <a:ext cx="465513" cy="312512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408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테마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</TotalTime>
  <Words>279</Words>
  <Application>Microsoft Office PowerPoint</Application>
  <PresentationFormat>화면 슬라이드 쇼(4:3)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최우형</dc:creator>
  <cp:lastModifiedBy>최우형</cp:lastModifiedBy>
  <cp:revision>69</cp:revision>
  <dcterms:created xsi:type="dcterms:W3CDTF">2020-03-05T01:32:10Z</dcterms:created>
  <dcterms:modified xsi:type="dcterms:W3CDTF">2020-03-05T05:13:29Z</dcterms:modified>
</cp:coreProperties>
</file>