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8C40-21E5-4D79-8C8C-633922323642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2445-2CD5-46D3-915B-21CAEB1EDE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7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7746" y="6392102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5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34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23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16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28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57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5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65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60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096F4E-14B5-4281-8A2B-6F29722CC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0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8476734" y="6489497"/>
            <a:ext cx="604248" cy="298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80DC-A4F7-4D58-BBC1-B093F7E7C00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77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6F4E-14B5-4281-8A2B-6F29722CC4BC}" type="slidenum">
              <a:rPr lang="ko-KR" altLang="en-US" smtClean="0"/>
              <a:t>1</a:t>
            </a:fld>
            <a:endParaRPr lang="ko-KR" altLang="en-US" dirty="0"/>
          </a:p>
        </p:txBody>
      </p:sp>
      <p:pic>
        <p:nvPicPr>
          <p:cNvPr id="7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1" y="1266742"/>
            <a:ext cx="7759337" cy="5443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079" y="528078"/>
            <a:ext cx="7193279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err="1" smtClean="0"/>
              <a:t>안산대학교</a:t>
            </a:r>
            <a:r>
              <a:rPr lang="ko-KR" altLang="en-US" sz="1400" dirty="0" smtClean="0"/>
              <a:t> 통합 인트라넷 접속</a:t>
            </a:r>
            <a:r>
              <a:rPr lang="en-US" altLang="ko-KR" sz="1400" dirty="0" smtClean="0"/>
              <a:t>(ea.ansan.ac.kr)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400" dirty="0" smtClean="0"/>
              <a:t>“</a:t>
            </a:r>
            <a:r>
              <a:rPr lang="ko-KR" altLang="en-US" sz="1400" dirty="0" err="1" smtClean="0"/>
              <a:t>처음사용자</a:t>
            </a:r>
            <a:r>
              <a:rPr lang="ko-KR" altLang="en-US" sz="1400" dirty="0" smtClean="0"/>
              <a:t> 등록</a:t>
            </a:r>
            <a:r>
              <a:rPr lang="en-US" altLang="ko-KR" sz="1400" dirty="0" smtClean="0"/>
              <a:t>“ 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!</a:t>
            </a:r>
          </a:p>
          <a:p>
            <a:pPr>
              <a:lnSpc>
                <a:spcPct val="150000"/>
              </a:lnSpc>
            </a:pPr>
            <a:endParaRPr lang="en-US" altLang="ko-KR" sz="14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3226699" y="5826112"/>
            <a:ext cx="1028542" cy="279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4172" y="113208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◎ </a:t>
            </a:r>
            <a:r>
              <a:rPr lang="ko-KR" altLang="en-US" b="1" dirty="0" err="1" smtClean="0">
                <a:latin typeface="+mj-ea"/>
                <a:ea typeface="+mj-ea"/>
              </a:rPr>
              <a:t>안산대학교</a:t>
            </a:r>
            <a:r>
              <a:rPr lang="ko-KR" altLang="en-US" b="1" dirty="0" smtClean="0">
                <a:latin typeface="+mj-ea"/>
                <a:ea typeface="+mj-ea"/>
              </a:rPr>
              <a:t> 통합 인트라넷 회원가입</a:t>
            </a:r>
            <a:r>
              <a:rPr lang="en-US" altLang="ko-KR" b="1" dirty="0" smtClean="0">
                <a:latin typeface="+mj-ea"/>
                <a:ea typeface="+mj-ea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532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87746" y="6400415"/>
            <a:ext cx="2057400" cy="365125"/>
          </a:xfrm>
        </p:spPr>
        <p:txBody>
          <a:bodyPr/>
          <a:lstStyle/>
          <a:p>
            <a:fld id="{F4096F4E-14B5-4281-8A2B-6F29722CC4BC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4172" y="113208"/>
            <a:ext cx="458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◎ </a:t>
            </a:r>
            <a:r>
              <a:rPr lang="ko-KR" altLang="en-US" b="1" dirty="0" err="1" smtClean="0">
                <a:latin typeface="+mj-ea"/>
                <a:ea typeface="+mj-ea"/>
              </a:rPr>
              <a:t>안산대학교</a:t>
            </a:r>
            <a:r>
              <a:rPr lang="ko-KR" altLang="en-US" b="1" dirty="0" smtClean="0">
                <a:latin typeface="+mj-ea"/>
                <a:ea typeface="+mj-ea"/>
              </a:rPr>
              <a:t> 통합 인트라넷 회원가입</a:t>
            </a:r>
            <a:r>
              <a:rPr lang="en-US" altLang="ko-KR" b="1" dirty="0" smtClean="0">
                <a:latin typeface="+mj-ea"/>
                <a:ea typeface="+mj-ea"/>
              </a:rPr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079" y="528078"/>
            <a:ext cx="8456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개인정보처리방침 보기 클릭</a:t>
            </a:r>
            <a:r>
              <a:rPr lang="en-US" altLang="ko-KR" sz="1400" dirty="0" smtClean="0"/>
              <a:t>!  </a:t>
            </a:r>
            <a:r>
              <a:rPr lang="ko-KR" altLang="en-US" sz="1400" dirty="0" smtClean="0"/>
              <a:t>→ 개인정보 처리방침 확인 → 확인하였습니다</a:t>
            </a:r>
            <a:r>
              <a:rPr lang="en-US" altLang="ko-KR" sz="1400" dirty="0" smtClean="0"/>
              <a:t>! </a:t>
            </a:r>
            <a:r>
              <a:rPr lang="ko-KR" altLang="en-US" sz="1400" dirty="0" smtClean="0"/>
              <a:t>체크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개인정보 수집 및 이용 목적 확인 →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동의</a:t>
            </a:r>
            <a:r>
              <a:rPr lang="en-US" altLang="ko-KR" sz="1400" dirty="0" smtClean="0"/>
              <a:t>＂</a:t>
            </a:r>
            <a:r>
              <a:rPr lang="ko-KR" altLang="en-US" sz="1400" dirty="0" smtClean="0"/>
              <a:t>선택 →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다음단계</a:t>
            </a:r>
            <a:r>
              <a:rPr lang="en-US" altLang="ko-KR" sz="1400" dirty="0" smtClean="0"/>
              <a:t>＂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!</a:t>
            </a:r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9" y="1243870"/>
            <a:ext cx="6346608" cy="54187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335260" y="3245981"/>
            <a:ext cx="792163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628987" y="2885618"/>
            <a:ext cx="792163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419352" y="5345236"/>
            <a:ext cx="963612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89452" y="29803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3544" y="51150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179" y="26559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16" y="3265659"/>
            <a:ext cx="3077801" cy="1979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383279" y="5624636"/>
            <a:ext cx="606173" cy="235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67781" y="53660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④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 rot="1182511">
            <a:off x="5121356" y="3551542"/>
            <a:ext cx="850061" cy="249286"/>
          </a:xfrm>
          <a:prstGeom prst="rightArrow">
            <a:avLst>
              <a:gd name="adj1" fmla="val 36278"/>
              <a:gd name="adj2" fmla="val 620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856363" y="5658030"/>
            <a:ext cx="1983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미동의 시 회원가입 불가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987" y="2591922"/>
            <a:ext cx="29819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개인정보처리방침 확인 시 자동 체크 됨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16" y="2604941"/>
            <a:ext cx="6934050" cy="18979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6F4E-14B5-4281-8A2B-6F29722CC4B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4172" y="113208"/>
            <a:ext cx="450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◎ </a:t>
            </a:r>
            <a:r>
              <a:rPr lang="ko-KR" altLang="en-US" b="1" dirty="0" err="1" smtClean="0">
                <a:latin typeface="+mj-ea"/>
                <a:ea typeface="+mj-ea"/>
              </a:rPr>
              <a:t>안산대학교</a:t>
            </a:r>
            <a:r>
              <a:rPr lang="ko-KR" altLang="en-US" b="1" dirty="0" smtClean="0">
                <a:latin typeface="+mj-ea"/>
                <a:ea typeface="+mj-ea"/>
              </a:rPr>
              <a:t> 통합 인트라넷 회원가입</a:t>
            </a:r>
            <a:r>
              <a:rPr lang="en-US" altLang="ko-KR" b="1" dirty="0" smtClean="0">
                <a:latin typeface="+mj-ea"/>
                <a:ea typeface="+mj-ea"/>
              </a:rPr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079" y="528078"/>
            <a:ext cx="8456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본인인증 수단</a:t>
            </a:r>
            <a:r>
              <a:rPr lang="en-US" altLang="ko-KR" sz="1400" dirty="0" smtClean="0"/>
              <a:t>(I-PIN, </a:t>
            </a:r>
            <a:r>
              <a:rPr lang="ko-KR" altLang="en-US" sz="1400" dirty="0" smtClean="0"/>
              <a:t>휴대폰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선택 후 본인인증 처리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휴대폰 인증 </a:t>
            </a:r>
            <a:r>
              <a:rPr lang="ko-KR" altLang="en-US" sz="1400" dirty="0" smtClean="0"/>
              <a:t>→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학생 본인 명의 휴대폰</a:t>
            </a:r>
            <a:r>
              <a:rPr lang="ko-KR" altLang="en-US" sz="1400" dirty="0" smtClean="0"/>
              <a:t>만 인증 가능</a:t>
            </a:r>
            <a:r>
              <a:rPr lang="en-US" altLang="ko-KR" sz="1400" dirty="0" smtClean="0"/>
              <a:t>!(</a:t>
            </a:r>
            <a:r>
              <a:rPr lang="ko-KR" altLang="en-US" sz="1400" dirty="0" smtClean="0"/>
              <a:t>본인명의 휴대폰이 없는 경우 </a:t>
            </a:r>
            <a:r>
              <a:rPr lang="en-US" altLang="ko-KR" sz="1400" dirty="0" smtClean="0"/>
              <a:t>I-PIN </a:t>
            </a:r>
            <a:r>
              <a:rPr lang="ko-KR" altLang="en-US" sz="1400" dirty="0" smtClean="0"/>
              <a:t>인증 활용</a:t>
            </a:r>
            <a:r>
              <a:rPr lang="en-US" altLang="ko-KR" sz="14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 sz="1400" dirty="0" smtClean="0"/>
              <a:t> </a:t>
            </a:r>
            <a:r>
              <a:rPr lang="en-US" altLang="ko-KR" sz="1400" b="1" dirty="0" smtClean="0"/>
              <a:t>I-PIN </a:t>
            </a:r>
            <a:r>
              <a:rPr lang="ko-KR" altLang="en-US" sz="1400" b="1" dirty="0" smtClean="0"/>
              <a:t>인증 </a:t>
            </a:r>
            <a:r>
              <a:rPr lang="ko-KR" altLang="en-US" sz="1400" dirty="0" smtClean="0"/>
              <a:t>→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범용 공인 인증서</a:t>
            </a:r>
            <a:r>
              <a:rPr lang="ko-KR" altLang="en-US" sz="1400" dirty="0" smtClean="0"/>
              <a:t>를 이용하여 </a:t>
            </a:r>
            <a:r>
              <a:rPr lang="en-US" altLang="ko-KR" sz="1400" dirty="0" smtClean="0"/>
              <a:t>I-PIN </a:t>
            </a:r>
            <a:r>
              <a:rPr lang="ko-KR" altLang="en-US" sz="1400" dirty="0" smtClean="0"/>
              <a:t>발급 후 본인인증 처리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※ </a:t>
            </a: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범용 공인 인증서 란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  </a:t>
            </a:r>
            <a:r>
              <a:rPr lang="ko-KR" altLang="en-US" sz="1400" dirty="0" smtClean="0">
                <a:latin typeface="+mn-ea"/>
              </a:rPr>
              <a:t>금융거래를 포함하여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일반 전자거래의 모든 분야에서 사용 가능한 인증서</a:t>
            </a:r>
            <a:r>
              <a:rPr lang="en-US" altLang="ko-KR" sz="1400" dirty="0" smtClean="0">
                <a:latin typeface="+mn-ea"/>
              </a:rPr>
              <a:t>(</a:t>
            </a:r>
            <a:r>
              <a:rPr lang="ko-KR" altLang="en-US" sz="1400" dirty="0" err="1" smtClean="0">
                <a:latin typeface="+mn-ea"/>
              </a:rPr>
              <a:t>유료발급</a:t>
            </a:r>
            <a:r>
              <a:rPr lang="en-US" altLang="ko-KR" sz="14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거래중인 은행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또는 금융기관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의 인터넷 뱅킹의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</a:rPr>
              <a:t>인증센터를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통해 발급 가능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346552" y="3679457"/>
            <a:ext cx="2876313" cy="235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1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16" y="4670179"/>
            <a:ext cx="2124075" cy="181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53204" y="4646742"/>
            <a:ext cx="1403350" cy="254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/>
              <a:t>공공 </a:t>
            </a:r>
            <a:r>
              <a:rPr lang="en-US" altLang="ko-KR" sz="1050" b="1" dirty="0"/>
              <a:t>I-PIN</a:t>
            </a:r>
            <a:r>
              <a:rPr lang="ko-KR" altLang="en-US" sz="1050" b="1" dirty="0"/>
              <a:t>인증</a:t>
            </a:r>
            <a:endParaRPr lang="ko-KR" altLang="en-US" sz="1050" b="1" dirty="0"/>
          </a:p>
        </p:txBody>
      </p:sp>
      <p:pic>
        <p:nvPicPr>
          <p:cNvPr id="23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13" y="4669804"/>
            <a:ext cx="2124075" cy="181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34901" y="4653553"/>
            <a:ext cx="1403350" cy="254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/>
              <a:t>휴대폰 인증</a:t>
            </a:r>
            <a:endParaRPr lang="ko-KR" altLang="en-US" sz="1050" b="1" dirty="0"/>
          </a:p>
        </p:txBody>
      </p:sp>
      <p:pic>
        <p:nvPicPr>
          <p:cNvPr id="2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8" y="4213071"/>
            <a:ext cx="2898439" cy="24688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08285" y="4205126"/>
            <a:ext cx="1403350" cy="254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050" b="1" dirty="0" smtClean="0"/>
              <a:t>본인인증 완료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9176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" y="1286749"/>
            <a:ext cx="8639759" cy="38671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87746" y="6400415"/>
            <a:ext cx="2057400" cy="365125"/>
          </a:xfrm>
        </p:spPr>
        <p:txBody>
          <a:bodyPr/>
          <a:lstStyle/>
          <a:p>
            <a:fld id="{F4096F4E-14B5-4281-8A2B-6F29722CC4B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4172" y="113208"/>
            <a:ext cx="450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◎ </a:t>
            </a:r>
            <a:r>
              <a:rPr lang="ko-KR" altLang="en-US" b="1" dirty="0" err="1" smtClean="0">
                <a:latin typeface="+mj-ea"/>
                <a:ea typeface="+mj-ea"/>
              </a:rPr>
              <a:t>안산대학교</a:t>
            </a:r>
            <a:r>
              <a:rPr lang="ko-KR" altLang="en-US" b="1" dirty="0" smtClean="0">
                <a:latin typeface="+mj-ea"/>
                <a:ea typeface="+mj-ea"/>
              </a:rPr>
              <a:t> 통합 인트라넷 회원가입</a:t>
            </a:r>
            <a:r>
              <a:rPr lang="en-US" altLang="ko-KR" b="1" dirty="0" smtClean="0">
                <a:latin typeface="+mj-ea"/>
                <a:ea typeface="+mj-ea"/>
              </a:rPr>
              <a:t>(4)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079" y="528078"/>
            <a:ext cx="845652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본인인증 완료 후 회원가입 양식 작성 후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저장</a:t>
            </a:r>
            <a:r>
              <a:rPr lang="en-US" altLang="ko-KR" sz="1400" dirty="0" smtClean="0"/>
              <a:t>“ </a:t>
            </a:r>
            <a:r>
              <a:rPr lang="ko-KR" altLang="en-US" sz="1400" dirty="0" smtClean="0"/>
              <a:t>클릭</a:t>
            </a:r>
            <a:r>
              <a:rPr lang="en-US" altLang="ko-KR" sz="1400" dirty="0" smtClean="0"/>
              <a:t>!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altLang="ko-KR" sz="1400" dirty="0" smtClean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26" y="3405236"/>
            <a:ext cx="3842334" cy="2068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368606" y="2157236"/>
            <a:ext cx="2412840" cy="1891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※ 6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자리 이상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11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자리 이하로 입력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오른쪽 화살표 24"/>
          <p:cNvSpPr/>
          <p:nvPr/>
        </p:nvSpPr>
        <p:spPr>
          <a:xfrm rot="528976">
            <a:off x="3294534" y="3214723"/>
            <a:ext cx="1700768" cy="249286"/>
          </a:xfrm>
          <a:prstGeom prst="rightArrow">
            <a:avLst>
              <a:gd name="adj1" fmla="val 36278"/>
              <a:gd name="adj2" fmla="val 620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947640" y="3836959"/>
            <a:ext cx="2830600" cy="2778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①생년월일 입력 후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＂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학번찾기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“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!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1543" y="4824411"/>
            <a:ext cx="1567687" cy="189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②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조회된 학번 선택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!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212</Words>
  <Application>Microsoft Office PowerPoint</Application>
  <PresentationFormat>화면 슬라이드 쇼(4:3)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최우형</dc:creator>
  <cp:lastModifiedBy>최우형</cp:lastModifiedBy>
  <cp:revision>35</cp:revision>
  <dcterms:created xsi:type="dcterms:W3CDTF">2020-03-05T01:32:10Z</dcterms:created>
  <dcterms:modified xsi:type="dcterms:W3CDTF">2020-03-05T04:21:46Z</dcterms:modified>
</cp:coreProperties>
</file>